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99" r:id="rId2"/>
    <p:sldId id="713" r:id="rId3"/>
    <p:sldId id="738" r:id="rId4"/>
    <p:sldId id="808" r:id="rId5"/>
    <p:sldId id="886" r:id="rId6"/>
    <p:sldId id="887" r:id="rId7"/>
    <p:sldId id="888" r:id="rId8"/>
    <p:sldId id="889" r:id="rId9"/>
    <p:sldId id="890" r:id="rId10"/>
    <p:sldId id="891" r:id="rId11"/>
    <p:sldId id="892" r:id="rId12"/>
    <p:sldId id="893" r:id="rId13"/>
    <p:sldId id="812" r:id="rId14"/>
    <p:sldId id="813" r:id="rId15"/>
    <p:sldId id="846" r:id="rId16"/>
    <p:sldId id="894" r:id="rId17"/>
    <p:sldId id="895" r:id="rId18"/>
    <p:sldId id="847" r:id="rId19"/>
    <p:sldId id="896" r:id="rId20"/>
    <p:sldId id="897" r:id="rId21"/>
    <p:sldId id="898" r:id="rId22"/>
    <p:sldId id="899" r:id="rId23"/>
    <p:sldId id="848" r:id="rId24"/>
    <p:sldId id="849" r:id="rId25"/>
    <p:sldId id="900" r:id="rId26"/>
    <p:sldId id="901" r:id="rId27"/>
    <p:sldId id="902" r:id="rId28"/>
    <p:sldId id="903" r:id="rId29"/>
    <p:sldId id="904" r:id="rId30"/>
    <p:sldId id="792" r:id="rId31"/>
    <p:sldId id="823" r:id="rId32"/>
    <p:sldId id="905" r:id="rId33"/>
    <p:sldId id="862" r:id="rId34"/>
    <p:sldId id="906" r:id="rId35"/>
    <p:sldId id="907" r:id="rId36"/>
    <p:sldId id="908" r:id="rId37"/>
    <p:sldId id="909" r:id="rId38"/>
    <p:sldId id="910" r:id="rId39"/>
    <p:sldId id="911" r:id="rId40"/>
    <p:sldId id="912" r:id="rId41"/>
    <p:sldId id="914" r:id="rId42"/>
    <p:sldId id="915" r:id="rId43"/>
    <p:sldId id="863" r:id="rId44"/>
    <p:sldId id="824" r:id="rId45"/>
    <p:sldId id="916" r:id="rId46"/>
    <p:sldId id="864" r:id="rId47"/>
    <p:sldId id="873" r:id="rId48"/>
    <p:sldId id="872" r:id="rId49"/>
    <p:sldId id="917" r:id="rId50"/>
    <p:sldId id="918" r:id="rId51"/>
    <p:sldId id="919" r:id="rId52"/>
    <p:sldId id="920" r:id="rId53"/>
    <p:sldId id="921" r:id="rId54"/>
    <p:sldId id="736" r:id="rId55"/>
  </p:sldIdLst>
  <p:sldSz cx="9144000" cy="5143500" type="screen16x9"/>
  <p:notesSz cx="9942513" cy="6761163"/>
  <p:custDataLst>
    <p:tags r:id="rId5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C3DDB3"/>
    <a:srgbClr val="C5E0B4"/>
    <a:srgbClr val="FFE699"/>
    <a:srgbClr val="F8CBAD"/>
    <a:srgbClr val="EDEDED"/>
    <a:srgbClr val="D5CEC6"/>
    <a:srgbClr val="EF8E4C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88769" autoAdjust="0"/>
  </p:normalViewPr>
  <p:slideViewPr>
    <p:cSldViewPr snapToGrid="0">
      <p:cViewPr varScale="1">
        <p:scale>
          <a:sx n="100" d="100"/>
          <a:sy n="100" d="100"/>
        </p:scale>
        <p:origin x="912" y="67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0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7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1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30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8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8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12:42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7202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362" y="1986975"/>
            <a:ext cx="467307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latin typeface="华文彩云" panose="02010800040101010101" pitchFamily="2" charset="-122"/>
                <a:ea typeface="华文彩云" panose="02010800040101010101" pitchFamily="2" charset="-122"/>
                <a:sym typeface="微软雅黑" panose="020B0503020204020204" pitchFamily="34" charset="-122"/>
              </a:rPr>
              <a:t>注意力机制与外部记忆</a:t>
            </a: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C5258-757A-4DB2-8949-C9566897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67926-E6A0-4295-AD44-2E1E5EF5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958485-EDD4-4729-A372-BEB4B979446E}"/>
              </a:ext>
            </a:extLst>
          </p:cNvPr>
          <p:cNvSpPr/>
          <p:nvPr/>
        </p:nvSpPr>
        <p:spPr>
          <a:xfrm>
            <a:off x="3238500" y="3233739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059266646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403F6-ADC1-4723-ACDA-DB3F1DA5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6" name="Picture 2" descr="https://cdn.psychologytoday.com/sites/default/files/styles/image-article_inline_full/public/blogs/99560/2013/07/129648-128919.jpg?itok=OgINS4Ln">
            <a:extLst>
              <a:ext uri="{FF2B5EF4-FFF2-40B4-BE49-F238E27FC236}">
                <a16:creationId xmlns:a16="http://schemas.microsoft.com/office/drawing/2014/main" id="{0259498C-0400-4E78-9457-472C7E13E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0725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E2CC34-EDF3-4F98-980B-FBC268FC869A}"/>
              </a:ext>
            </a:extLst>
          </p:cNvPr>
          <p:cNvSpPr txBox="1"/>
          <p:nvPr/>
        </p:nvSpPr>
        <p:spPr>
          <a:xfrm>
            <a:off x="2863840" y="386691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25197313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BFCB-7707-4E36-BF6B-1991A239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CEE72-9FE1-4EC8-8D44-9EAAA3E40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89792F-FE1D-4238-BBD5-1637BDAD8C23}"/>
              </a:ext>
            </a:extLst>
          </p:cNvPr>
          <p:cNvSpPr txBox="1"/>
          <p:nvPr/>
        </p:nvSpPr>
        <p:spPr>
          <a:xfrm>
            <a:off x="3172482" y="154305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ABBE0A-1122-4B4F-9901-0766603B0C8D}"/>
              </a:ext>
            </a:extLst>
          </p:cNvPr>
          <p:cNvSpPr txBox="1"/>
          <p:nvPr/>
        </p:nvSpPr>
        <p:spPr>
          <a:xfrm>
            <a:off x="3331917" y="3674269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5339764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252503" y="2790522"/>
            <a:ext cx="3775393" cy="1077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人工神经网络中的</a:t>
            </a:r>
            <a:endParaRPr lang="en-US" altLang="zh-CN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注意力机制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5587605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EDA01-1B63-4CEC-8D52-52BC10D8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Picture 2" descr="Try to find 8 less than 8 seconds - 9buz">
            <a:extLst>
              <a:ext uri="{FF2B5EF4-FFF2-40B4-BE49-F238E27FC236}">
                <a16:creationId xmlns:a16="http://schemas.microsoft.com/office/drawing/2014/main" id="{FBFE92FC-2E57-4B30-B9BD-F2C2EF8686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0" y="661194"/>
            <a:ext cx="4072855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94A3A0-4B93-4CC9-8F0E-78FEF1DB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60" y="887962"/>
            <a:ext cx="451548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13205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AB3CB-E04F-431D-B330-4B73DD50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EAFC5-70A9-461D-89A4-F89A552B5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EAFC5-70A9-461D-89A4-F89A552B5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C6DC78-DC6B-4CE4-8402-3D934404D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1726406"/>
            <a:ext cx="2119623" cy="1553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72FC98-0CAC-4BFE-9F81-05EADFC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57" y="3708263"/>
            <a:ext cx="2401220" cy="1328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439C15-4F58-4CF4-AD90-B2010AB6F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773" y="1012622"/>
            <a:ext cx="3652798" cy="399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8B2DAA-7896-4577-A1FE-FD0B7CC62BBF}"/>
                  </a:ext>
                </a:extLst>
              </p:cNvPr>
              <p:cNvSpPr/>
              <p:nvPr/>
            </p:nvSpPr>
            <p:spPr>
              <a:xfrm>
                <a:off x="4407930" y="1487524"/>
                <a:ext cx="1983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8B2DAA-7896-4577-A1FE-FD0B7CC6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930" y="1487524"/>
                <a:ext cx="1983685" cy="369332"/>
              </a:xfrm>
              <a:prstGeom prst="rect">
                <a:avLst/>
              </a:prstGeom>
              <a:blipFill>
                <a:blip r:embed="rId6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18734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5C368A-C325-4637-AA58-7AF99A7962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5C368A-C325-4637-AA58-7AF99A796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53" t="-186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611920-A5FD-4209-90FD-668EA3A0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43" y="1504950"/>
            <a:ext cx="3690354" cy="1230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80968-4566-4C65-8B49-E2A4558E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20" y="1053209"/>
            <a:ext cx="4112150" cy="3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17442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8BDEB-7406-4683-94A0-1EB6358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一些常见的注意力</a:t>
            </a:r>
          </a:p>
        </p:txBody>
      </p:sp>
      <p:pic>
        <p:nvPicPr>
          <p:cNvPr id="4" name="Picture 2" descr="Image result for attention snli">
            <a:extLst>
              <a:ext uri="{FF2B5EF4-FFF2-40B4-BE49-F238E27FC236}">
                <a16:creationId xmlns:a16="http://schemas.microsoft.com/office/drawing/2014/main" id="{B44D5A28-BECA-4BD6-9BE9-5AB7F4E889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1038225"/>
            <a:ext cx="64484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918585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E0999-7E7A-44A4-8BAD-16323973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9B5EC-2D45-4816-8DCE-F4550D962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6FAAA-64A0-4024-A8A4-55230BD16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21" y="1012627"/>
            <a:ext cx="5178856" cy="39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8042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D2C20-E047-4420-B25A-7EB206E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5D3BF-4812-4EED-8C83-800CCA3A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A39B4-0928-4921-9822-10819E166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45" y="1099828"/>
            <a:ext cx="6484509" cy="39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7014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0" y="2238375"/>
            <a:ext cx="3886835" cy="400050"/>
            <a:chOff x="6255321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人工神经网络中的注意力机制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注意力机制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自注意力模型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外部记忆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ED259E5B-1E66-4755-868A-A3DE2642041D}"/>
              </a:ext>
            </a:extLst>
          </p:cNvPr>
          <p:cNvSpPr/>
          <p:nvPr/>
        </p:nvSpPr>
        <p:spPr>
          <a:xfrm>
            <a:off x="353484" y="408908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F79923-5785-47B1-852E-DCBDA470FF2D}"/>
              </a:ext>
            </a:extLst>
          </p:cNvPr>
          <p:cNvGrpSpPr/>
          <p:nvPr/>
        </p:nvGrpSpPr>
        <p:grpSpPr bwMode="auto">
          <a:xfrm>
            <a:off x="1205865" y="4074373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40CC37BA-602E-40E5-8555-0C13682298F0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>
                  <a:solidFill>
                    <a:srgbClr val="FFFFFF"/>
                  </a:solidFill>
                  <a:cs typeface="Arial Unicode MS" panose="020B0604020202020204" pitchFamily="34" charset="-122"/>
                </a:rPr>
                <a:t>结构化的外部记忆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FF82B28-2421-4078-8CBA-3520DD25F607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AF48A-DCB3-4C28-9616-E8604AA7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7C7AF-B9A9-4906-ACD2-AEC1ECBE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  <a:p>
            <a:endParaRPr lang="zh-CN" altLang="en-US" dirty="0"/>
          </a:p>
        </p:txBody>
      </p:sp>
      <p:pic>
        <p:nvPicPr>
          <p:cNvPr id="4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2084528F-E14B-41D3-9189-A759023F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94" y="516857"/>
            <a:ext cx="3571948" cy="44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7302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83BA-9973-4119-AB83-E83894B8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" name="Picture 2" descr="Image result for attention machine translation">
            <a:extLst>
              <a:ext uri="{FF2B5EF4-FFF2-40B4-BE49-F238E27FC236}">
                <a16:creationId xmlns:a16="http://schemas.microsoft.com/office/drawing/2014/main" id="{EEB1F12C-1B79-4A0B-8252-172301DFC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32" y="697705"/>
            <a:ext cx="5851206" cy="21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ttention machine translation">
            <a:extLst>
              <a:ext uri="{FF2B5EF4-FFF2-40B4-BE49-F238E27FC236}">
                <a16:creationId xmlns:a16="http://schemas.microsoft.com/office/drawing/2014/main" id="{051D13B0-5544-49A5-A0CE-5F303DAF10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32" y="2888287"/>
            <a:ext cx="5895857" cy="21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09652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BE0E-A7CC-4EA2-AF32-706C1912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" name="Picture 2" descr="NMT Attention">
            <a:extLst>
              <a:ext uri="{FF2B5EF4-FFF2-40B4-BE49-F238E27FC236}">
                <a16:creationId xmlns:a16="http://schemas.microsoft.com/office/drawing/2014/main" id="{9EE9BBA6-9C8D-4488-8D75-37FEC8D4FA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7" y="836223"/>
            <a:ext cx="3128169" cy="39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ttention machine translation">
            <a:extLst>
              <a:ext uri="{FF2B5EF4-FFF2-40B4-BE49-F238E27FC236}">
                <a16:creationId xmlns:a16="http://schemas.microsoft.com/office/drawing/2014/main" id="{C45FEB72-6762-41B2-B02C-B71871C6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04" y="890783"/>
            <a:ext cx="3913170" cy="39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21509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75F0B-27FD-44F7-8CF6-261489F3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5AD6DF-8B0C-43B1-890C-159FC0A7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2" y="871537"/>
            <a:ext cx="6096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8684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459BD-BABC-431A-8419-52C5CB70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4275DA-5BE3-4904-8AD5-5FAE512ED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5" y="1175139"/>
            <a:ext cx="7070315" cy="30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0479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B238-5604-46BA-AA8E-F01A3DE1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pic>
        <p:nvPicPr>
          <p:cNvPr id="4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EB8E34FF-2927-4788-9800-D061BF23E3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1840" y="625475"/>
            <a:ext cx="5404444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6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5BCF4-C218-4FDF-A85C-82533D53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pic>
        <p:nvPicPr>
          <p:cNvPr id="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9C946AE7-8274-44F3-B4BC-C6EB8FDDA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71" y="625475"/>
            <a:ext cx="7114183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82249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FE69-469A-41AD-A247-BEAA3494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D147D-8EBC-4BD6-A00D-3B98F9D1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25B29-0AFF-47DD-AD64-F0F8CC2C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33288"/>
            <a:ext cx="2964656" cy="3213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E074A14-D303-495D-B147-CF9E9A9AA060}"/>
                  </a:ext>
                </a:extLst>
              </p:cNvPr>
              <p:cNvSpPr/>
              <p:nvPr/>
            </p:nvSpPr>
            <p:spPr>
              <a:xfrm>
                <a:off x="4315028" y="1788303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E074A14-D303-495D-B147-CF9E9A9AA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028" y="1788303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660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FFEE9E9-DB7C-4F11-B7B3-441F7488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06" y="2817413"/>
            <a:ext cx="3566333" cy="17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8180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F6143-4F58-4682-9E0F-DE17840C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3DB974-4CA9-4340-9CDC-CB7E205691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多头注意力（</a:t>
                </a:r>
                <a:r>
                  <a:rPr lang="en-US" altLang="zh-CN" dirty="0"/>
                  <a:t>multi-head attention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利用多个查询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,⋯,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，来并行地从输入信息中选取多组信息．每个注意力关注输入信息的不同部分．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结构化注意力（</a:t>
                </a:r>
                <a:r>
                  <a:rPr lang="en-US" altLang="zh-CN" dirty="0"/>
                  <a:t>structural  attention</a:t>
                </a:r>
                <a:r>
                  <a:rPr lang="zh-CN" altLang="en-US" dirty="0"/>
                  <a:t>）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3DB974-4CA9-4340-9CDC-CB7E20569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538BE1E-CB7D-47AC-BC57-36CA6B62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86" y="1962150"/>
            <a:ext cx="526822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4009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A8AF7-B2D0-4F2F-8FD5-E180340E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84D2E-404E-4B7B-B848-5F4C625E0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0147D-FA71-4FFD-8DDF-D7C6C987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13" y="1644307"/>
            <a:ext cx="6591472" cy="28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01151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5764" y="2790522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注意力机制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96017" y="2857637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自注意力模型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948395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691B7-5BD0-4870-9F69-3D053425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3B7667-171E-4C94-9129-3160E41B3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6B970F-290A-4177-BF65-81742A10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81" y="1707514"/>
            <a:ext cx="7156567" cy="17284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690467-EEF8-41B4-AD38-0DF2CB34F183}"/>
              </a:ext>
            </a:extLst>
          </p:cNvPr>
          <p:cNvSpPr/>
          <p:nvPr/>
        </p:nvSpPr>
        <p:spPr>
          <a:xfrm>
            <a:off x="2475764" y="361489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2428783568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36D94-1B87-42EC-A7A3-30C5E86B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9BE3A-1208-4294-8C58-5F794E574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54337-5421-4F12-AAB4-93292CD0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0" y="1437424"/>
            <a:ext cx="7799818" cy="2041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10B8B0-0BE3-401D-8B73-F2EDA639EB4E}"/>
              </a:ext>
            </a:extLst>
          </p:cNvPr>
          <p:cNvSpPr/>
          <p:nvPr/>
        </p:nvSpPr>
        <p:spPr>
          <a:xfrm>
            <a:off x="302150" y="347854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9369E7-134C-4234-904E-6C4243A8B3B1}"/>
                  </a:ext>
                </a:extLst>
              </p:cNvPr>
              <p:cNvSpPr/>
              <p:nvPr/>
            </p:nvSpPr>
            <p:spPr>
              <a:xfrm>
                <a:off x="5063857" y="3478549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9369E7-134C-4234-904E-6C4243A8B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857" y="3478549"/>
                <a:ext cx="3864556" cy="391646"/>
              </a:xfrm>
              <a:prstGeom prst="rect">
                <a:avLst/>
              </a:prstGeom>
              <a:blipFill>
                <a:blip r:embed="rId3"/>
                <a:stretch>
                  <a:fillRect t="-14063" b="-1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971134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1F61C-9FB5-46D0-B97F-59E81824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自注意力示例</a:t>
            </a:r>
          </a:p>
        </p:txBody>
      </p:sp>
      <p:pic>
        <p:nvPicPr>
          <p:cNvPr id="6" name="Picture 2" descr="Image result for self attention">
            <a:extLst>
              <a:ext uri="{FF2B5EF4-FFF2-40B4-BE49-F238E27FC236}">
                <a16:creationId xmlns:a16="http://schemas.microsoft.com/office/drawing/2014/main" id="{B5426BDB-5D7B-40C3-8E93-44E5208C04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6" y="675481"/>
            <a:ext cx="7656027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86052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7D349-D5D5-462E-B381-0B116745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QKV</a:t>
            </a:r>
            <a:r>
              <a:rPr lang="zh-CN" altLang="en-US" dirty="0"/>
              <a:t>模式（</a:t>
            </a:r>
            <a:r>
              <a:rPr lang="en-US" altLang="zh-CN" dirty="0"/>
              <a:t>Query-Key-Value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E0BC30-0A9C-4A2B-B30E-C0B25620B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708" y="625475"/>
            <a:ext cx="6412709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728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516C-4CFC-4D96-BDAA-AD3E5018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6DC7C5-4244-4ACA-A7ED-95603312B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150" y="625289"/>
                <a:ext cx="4669900" cy="4121188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6DC7C5-4244-4ACA-A7ED-95603312B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150" y="625289"/>
                <a:ext cx="4669900" cy="4121188"/>
              </a:xfrm>
              <a:blipFill>
                <a:blip r:embed="rId2"/>
                <a:stretch>
                  <a:fillRect l="-914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DBB24F-4C4F-4DF1-9660-63C4DC686815}"/>
              </a:ext>
            </a:extLst>
          </p:cNvPr>
          <p:cNvSpPr txBox="1">
            <a:spLocks/>
          </p:cNvSpPr>
          <p:nvPr/>
        </p:nvSpPr>
        <p:spPr>
          <a:xfrm>
            <a:off x="4972050" y="624309"/>
            <a:ext cx="3869800" cy="4121188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  <a:buFont typeface="Wingdings 2" panose="05020102010507070707"/>
              <a:buChar char=""/>
              <a:defRPr kumimoji="0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80" indent="-24701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-24701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70000"/>
              <a:buFont typeface="Wingdings 2" panose="05020102010507070707"/>
              <a:buChar char=""/>
              <a:defRPr kumimoji="0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720" indent="-21018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40" indent="-210185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60" indent="-210185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如果使用缩放点积来作为注意力打分函数，输出向量序列可以简写为</a:t>
            </a:r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27773C-2DCA-4234-A662-82B12217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1519238"/>
            <a:ext cx="2046576" cy="12648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AA43FA-1B50-4E46-A20E-18CCE7283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469" y="3667148"/>
            <a:ext cx="2046576" cy="482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97D1A-97BF-4D41-8E8F-5DF9A1B9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038" y="2141753"/>
            <a:ext cx="2650741" cy="8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598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82BEA-44CE-42E6-BDFC-D334C247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955775" cy="453221"/>
          </a:xfrm>
        </p:spPr>
        <p:txBody>
          <a:bodyPr/>
          <a:lstStyle/>
          <a:p>
            <a:r>
              <a:rPr lang="zh-CN" altLang="en-US" dirty="0"/>
              <a:t>多头（</a:t>
            </a:r>
            <a:r>
              <a:rPr lang="en-US" altLang="zh-CN" dirty="0"/>
              <a:t>multi-head</a:t>
            </a:r>
            <a:r>
              <a:rPr lang="zh-CN" altLang="en-US" dirty="0"/>
              <a:t>）自注意力模型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100964-D4CC-4E92-92FD-7A7A1781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9" y="625475"/>
            <a:ext cx="7673866" cy="4121150"/>
          </a:xfrm>
        </p:spPr>
      </p:pic>
    </p:spTree>
    <p:extLst>
      <p:ext uri="{BB962C8B-B14F-4D97-AF65-F5344CB8AC3E}">
        <p14:creationId xmlns:p14="http://schemas.microsoft.com/office/powerpoint/2010/main" val="4090682603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66B82-E1E3-4CA9-B33C-1D927683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Encoder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F287C-E921-4539-9EFE-39862A4A7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仅仅自注意力还不够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其它操作</a:t>
            </a:r>
            <a:endParaRPr lang="en-US" altLang="zh-CN" dirty="0"/>
          </a:p>
          <a:p>
            <a:pPr lvl="1"/>
            <a:r>
              <a:rPr lang="zh-CN" altLang="en-US" dirty="0"/>
              <a:t>位置编码</a:t>
            </a:r>
            <a:endParaRPr lang="en-US" altLang="zh-CN" dirty="0"/>
          </a:p>
          <a:p>
            <a:pPr lvl="1"/>
            <a:r>
              <a:rPr lang="zh-CN" altLang="en-US" dirty="0"/>
              <a:t>层归一化</a:t>
            </a:r>
            <a:endParaRPr lang="en-US" altLang="zh-CN" dirty="0"/>
          </a:p>
          <a:p>
            <a:pPr lvl="1"/>
            <a:r>
              <a:rPr lang="zh-CN" altLang="en-US" dirty="0"/>
              <a:t>直连边</a:t>
            </a:r>
            <a:endParaRPr lang="en-US" altLang="zh-CN" dirty="0"/>
          </a:p>
          <a:p>
            <a:pPr lvl="1"/>
            <a:r>
              <a:rPr lang="zh-CN" altLang="en-US" dirty="0"/>
              <a:t>逐位的</a:t>
            </a:r>
            <a:r>
              <a:rPr lang="en-US" altLang="zh-CN" dirty="0"/>
              <a:t>FNN</a:t>
            </a:r>
            <a:endParaRPr lang="zh-CN" altLang="en-US" dirty="0"/>
          </a:p>
        </p:txBody>
      </p:sp>
      <p:pic>
        <p:nvPicPr>
          <p:cNvPr id="4" name="Picture 2" descr="http://jalammar.github.io/images/t/transformer_resideual_layer_norm_2.png">
            <a:extLst>
              <a:ext uri="{FF2B5EF4-FFF2-40B4-BE49-F238E27FC236}">
                <a16:creationId xmlns:a16="http://schemas.microsoft.com/office/drawing/2014/main" id="{2C4E02C6-57D0-4A09-B0FE-2BFDC57F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2" y="625289"/>
            <a:ext cx="4527406" cy="423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491106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106E4-5113-4EB4-AEE2-1E7D30C7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6207E8-5B83-41EC-86D4-ADB86DE30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625475"/>
            <a:ext cx="8242300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7453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CE1F6-25DE-4CA4-BA79-6DBA20A6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9368C9-5DC2-4143-9190-EFAE94884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876613"/>
            <a:ext cx="8524875" cy="3618874"/>
          </a:xfrm>
        </p:spPr>
      </p:pic>
    </p:spTree>
    <p:extLst>
      <p:ext uri="{BB962C8B-B14F-4D97-AF65-F5344CB8AC3E}">
        <p14:creationId xmlns:p14="http://schemas.microsoft.com/office/powerpoint/2010/main" val="183370202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网络能力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67AB452-0110-4DB6-8616-AA9E81BD4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901103"/>
            <a:ext cx="8524875" cy="3569894"/>
          </a:xfrm>
        </p:spPr>
      </p:pic>
    </p:spTree>
    <p:extLst>
      <p:ext uri="{BB962C8B-B14F-4D97-AF65-F5344CB8AC3E}">
        <p14:creationId xmlns:p14="http://schemas.microsoft.com/office/powerpoint/2010/main" val="288045077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9CC6E-1FDC-430F-A76E-CE46C29E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3C2B04-FDB7-4596-B148-D3436BA6B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56" y="632619"/>
            <a:ext cx="5034888" cy="4121150"/>
          </a:xfrm>
        </p:spPr>
      </p:pic>
    </p:spTree>
    <p:extLst>
      <p:ext uri="{BB962C8B-B14F-4D97-AF65-F5344CB8AC3E}">
        <p14:creationId xmlns:p14="http://schemas.microsoft.com/office/powerpoint/2010/main" val="3899572709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5BEE3-92D2-4EAF-9EE0-AE9F7E5F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Picture 2" descr="ãNLPãGoogle BERTè¯¦è§£">
            <a:extLst>
              <a:ext uri="{FF2B5EF4-FFF2-40B4-BE49-F238E27FC236}">
                <a16:creationId xmlns:a16="http://schemas.microsoft.com/office/drawing/2014/main" id="{2F99F2B5-CD9E-4AD5-BEF6-A4736C503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2395537" y="661967"/>
            <a:ext cx="5319713" cy="12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view">
            <a:extLst>
              <a:ext uri="{FF2B5EF4-FFF2-40B4-BE49-F238E27FC236}">
                <a16:creationId xmlns:a16="http://schemas.microsoft.com/office/drawing/2014/main" id="{77615EDC-3A6D-45B3-A649-A151C4391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95" y="1893095"/>
            <a:ext cx="7115174" cy="17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eview">
            <a:extLst>
              <a:ext uri="{FF2B5EF4-FFF2-40B4-BE49-F238E27FC236}">
                <a16:creationId xmlns:a16="http://schemas.microsoft.com/office/drawing/2014/main" id="{2DE32B8B-1307-4CB1-A126-9ADA8282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49" y="3519406"/>
            <a:ext cx="5056701" cy="162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646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125F4-BBDE-4FA7-8091-89230E61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13332736-671F-4655-92E2-C930213916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71" y="625475"/>
            <a:ext cx="4110782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669810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44857" y="2857637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外部记忆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1134426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6E44E-9B0E-46EF-9C33-4D1F794E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0A5FEA-5FC1-4532-8B3E-FC7C4D2D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556705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B89FC-F678-43D8-AB74-DFEE32EC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2727E8-14EC-4CD1-B0C4-C42ADA0C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25" y="1156567"/>
            <a:ext cx="6667674" cy="30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84204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0B70A-AE71-4F10-A20D-314E4427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174CE-26FE-438B-9309-5D454CB4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ED92AB-F10C-449C-AD94-BAEB4010C68F}"/>
              </a:ext>
            </a:extLst>
          </p:cNvPr>
          <p:cNvSpPr txBox="1"/>
          <p:nvPr/>
        </p:nvSpPr>
        <p:spPr>
          <a:xfrm>
            <a:off x="3023383" y="10070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7ACCD22-0206-49B4-B8F7-561AF7D10154}"/>
              </a:ext>
            </a:extLst>
          </p:cNvPr>
          <p:cNvSpPr txBox="1">
            <a:spLocks noChangeArrowheads="1"/>
          </p:cNvSpPr>
          <p:nvPr/>
        </p:nvSpPr>
        <p:spPr>
          <a:xfrm>
            <a:off x="489098" y="3679677"/>
            <a:ext cx="8763000" cy="10668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80" indent="-24701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-24701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720" indent="-21018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 panose="05020102010507070707"/>
              <a:buChar char=""/>
              <a:defRPr kumimoji="0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40" indent="-210185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60" indent="-210185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 fontAlgn="auto">
              <a:spcAft>
                <a:spcPts val="0"/>
              </a:spcAft>
              <a:buFontTx/>
              <a:buNone/>
            </a:pPr>
            <a:endParaRPr lang="en-US" altLang="zh-TW" sz="66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B3F5116-FDE4-4D3E-894E-44DD41AB4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98" y="1329145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C4AF4-98E8-4A96-B49A-4D4B86BB3ED2}"/>
              </a:ext>
            </a:extLst>
          </p:cNvPr>
          <p:cNvSpPr/>
          <p:nvPr/>
        </p:nvSpPr>
        <p:spPr>
          <a:xfrm>
            <a:off x="4251035" y="1631713"/>
            <a:ext cx="184731" cy="46166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924B53-5780-4A9E-B13D-F844334C78B3}"/>
              </a:ext>
            </a:extLst>
          </p:cNvPr>
          <p:cNvSpPr/>
          <p:nvPr/>
        </p:nvSpPr>
        <p:spPr>
          <a:xfrm>
            <a:off x="1371600" y="1405345"/>
            <a:ext cx="6400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70EA4-9B4D-4279-BB10-176B47B2C095}"/>
              </a:ext>
            </a:extLst>
          </p:cNvPr>
          <p:cNvSpPr/>
          <p:nvPr/>
        </p:nvSpPr>
        <p:spPr>
          <a:xfrm>
            <a:off x="1143000" y="3679676"/>
            <a:ext cx="7511902" cy="101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68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8" grpId="0" build="p" autoUpdateAnimBg="0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247175" y="2857637"/>
            <a:ext cx="377539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结构化的外部记忆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3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9977815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95FA6-2496-4AA2-AA47-694588DE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EB876-842D-47CE-AEDC-595DE332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95F139-1303-4B20-802C-1527F2B6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1894675"/>
            <a:ext cx="5337374" cy="26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0987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C91AF-0C1E-48E8-A716-29D9DCF1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33345-A8F8-493A-B787-B71426854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33345-A8F8-493A-B787-B71426854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110A5C1-A9EF-48D1-B624-B85588822D29}"/>
              </a:ext>
            </a:extLst>
          </p:cNvPr>
          <p:cNvSpPr txBox="1"/>
          <p:nvPr/>
        </p:nvSpPr>
        <p:spPr>
          <a:xfrm>
            <a:off x="3574034" y="399499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1867882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1803-19F0-4B17-BEEF-1B808889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46E71-C8C8-448C-A701-A542063F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A75BC0-AC6A-43EA-AFD7-6F926F013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7" y="1573768"/>
            <a:ext cx="4967841" cy="2224229"/>
          </a:xfrm>
          <a:prstGeom prst="rect">
            <a:avLst/>
          </a:prstGeom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7A73C65B-C58C-48A0-990E-5E4EA8D65D97}"/>
              </a:ext>
            </a:extLst>
          </p:cNvPr>
          <p:cNvSpPr txBox="1">
            <a:spLocks/>
          </p:cNvSpPr>
          <p:nvPr/>
        </p:nvSpPr>
        <p:spPr bwMode="auto">
          <a:xfrm>
            <a:off x="236524" y="1573768"/>
            <a:ext cx="3810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53591" indent="-153591" algn="l" rtl="0" eaLnBrk="1" fontAlgn="base" hangingPunct="1"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2400" kern="1200" baseline="0" dirty="0" smtClean="0">
                <a:solidFill>
                  <a:srgbClr val="AD470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08075" indent="-153591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558" indent="-128588" algn="l" rtl="0" eaLnBrk="1" fontAlgn="base" hangingPunct="1">
              <a:spcBef>
                <a:spcPts val="281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7042" indent="-128588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1525" indent="-128588" algn="l" rtl="0" eaLnBrk="1" fontAlgn="base" hangingPunct="1">
              <a:spcBef>
                <a:spcPts val="169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925830" indent="-102870" algn="l" rtl="0" eaLnBrk="1" latinLnBrk="0" hangingPunct="1">
              <a:spcBef>
                <a:spcPts val="169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69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69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78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69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1 John moved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3 Sandra journeyed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4 Sandra went back to the hallway.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5 Mary moved to the garden.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6 Mary journeyed to the office.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800" dirty="0"/>
              <a:t>7 Where is the football? </a:t>
            </a:r>
            <a:r>
              <a:rPr lang="en-US" sz="1800" dirty="0">
                <a:solidFill>
                  <a:srgbClr val="FF0000"/>
                </a:solidFill>
              </a:rPr>
              <a:t>office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312329006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8FB9-BBA4-442F-8454-B36DF5F6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D0CAF-414F-4AD1-8454-48876688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88" y="930362"/>
            <a:ext cx="5268824" cy="2068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7CE09F-3B86-4AF6-A57A-BC961AC17C81}"/>
              </a:ext>
            </a:extLst>
          </p:cNvPr>
          <p:cNvSpPr txBox="1"/>
          <p:nvPr/>
        </p:nvSpPr>
        <p:spPr>
          <a:xfrm>
            <a:off x="2514600" y="33284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9479F9-8180-4BE6-B38A-3F0AD317527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19400" y="2878933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545A0E7-7B50-4D05-8012-AA9B6DDB4792}"/>
              </a:ext>
            </a:extLst>
          </p:cNvPr>
          <p:cNvSpPr txBox="1"/>
          <p:nvPr/>
        </p:nvSpPr>
        <p:spPr>
          <a:xfrm>
            <a:off x="1235587" y="2541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ECAA93-AAD5-40BA-BA88-D932DFFB4B5B}"/>
              </a:ext>
            </a:extLst>
          </p:cNvPr>
          <p:cNvSpPr txBox="1"/>
          <p:nvPr/>
        </p:nvSpPr>
        <p:spPr>
          <a:xfrm>
            <a:off x="7010401" y="2541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923380654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5053B-2D77-479E-88EF-058609E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149E3E-36AA-43D9-BBF5-330ACFB6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E7357C-DC6C-482A-9601-8A876CE8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911" y="1847831"/>
            <a:ext cx="3984276" cy="14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3088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3AAB9-82B8-4A6A-B60E-00C2A3F2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897947-4A4F-4A20-953A-1DBF24AC3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endParaRPr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87FB421-28D8-449D-8B6D-AF77860A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648" y="736282"/>
            <a:ext cx="50673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02573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75FCC-CED2-4512-97E0-B94598B9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991619" cy="453221"/>
          </a:xfrm>
        </p:spPr>
        <p:txBody>
          <a:bodyPr/>
          <a:lstStyle/>
          <a:p>
            <a:r>
              <a:rPr lang="en-US" altLang="zh-CN" sz="2000" dirty="0"/>
              <a:t>Differentiable neural computers (DeepMind)</a:t>
            </a:r>
            <a:endParaRPr lang="zh-CN" altLang="en-US" sz="2000" dirty="0"/>
          </a:p>
        </p:txBody>
      </p:sp>
      <p:pic>
        <p:nvPicPr>
          <p:cNvPr id="7" name="Picture 6" descr="https://storage.googleapis.com/deepmind-live-cms-alt/images/dnc_figure1.width-1500_URmluW3.png">
            <a:extLst>
              <a:ext uri="{FF2B5EF4-FFF2-40B4-BE49-F238E27FC236}">
                <a16:creationId xmlns:a16="http://schemas.microsoft.com/office/drawing/2014/main" id="{E4373950-FFB3-4F43-A785-5593C980D9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781" y="675561"/>
            <a:ext cx="8524875" cy="400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8238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31C53-3472-48BB-8C19-8B39240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D285AB-C1E1-46BE-BA90-14824CDFC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17" y="625475"/>
            <a:ext cx="5679091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3657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E614C-4F76-4317-A051-0EDEFED8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3F304-EB30-48D7-8A85-E44A904E6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  <a:p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96989ED-40A8-4EE6-94A8-D389A75DC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108265"/>
              </p:ext>
            </p:extLst>
          </p:nvPr>
        </p:nvGraphicFramePr>
        <p:xfrm>
          <a:off x="4564049" y="1640681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99148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E340-13E0-4343-B83E-7A1835BE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99C50-5FF2-4B08-80E4-6E6D824F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461881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2BA5-0FE7-401D-9664-19CCCF83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" name="Picture 2" descr="https://images.fastcompany.com/upload/nyt-heatmap.jpg">
            <a:extLst>
              <a:ext uri="{FF2B5EF4-FFF2-40B4-BE49-F238E27FC236}">
                <a16:creationId xmlns:a16="http://schemas.microsoft.com/office/drawing/2014/main" id="{BC4F0E4B-61A2-4DB1-97EA-20F6F2E59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0958" y="625475"/>
            <a:ext cx="6026209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42876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857</Words>
  <Application>Microsoft Office PowerPoint</Application>
  <PresentationFormat>全屏显示(16:9)</PresentationFormat>
  <Paragraphs>196</Paragraphs>
  <Slides>54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9" baseType="lpstr">
      <vt:lpstr>Arial Unicode MS</vt:lpstr>
      <vt:lpstr>新細明體</vt:lpstr>
      <vt:lpstr>华文彩云</vt:lpstr>
      <vt:lpstr>隶书</vt:lpstr>
      <vt:lpstr>宋体</vt:lpstr>
      <vt:lpstr>微软雅黑</vt:lpstr>
      <vt:lpstr>Arial</vt:lpstr>
      <vt:lpstr>Calibri</vt:lpstr>
      <vt:lpstr>Cambria Math</vt:lpstr>
      <vt:lpstr>Constantia</vt:lpstr>
      <vt:lpstr>Times New Roman</vt:lpstr>
      <vt:lpstr>Wingdings</vt:lpstr>
      <vt:lpstr>Wingdings 2</vt:lpstr>
      <vt:lpstr>Wingdings 3</vt:lpstr>
      <vt:lpstr>流畅</vt:lpstr>
      <vt:lpstr>PowerPoint 演示文稿</vt:lpstr>
      <vt:lpstr>PowerPoint 演示文稿</vt:lpstr>
      <vt:lpstr>PowerPoint 演示文稿</vt:lpstr>
      <vt:lpstr>网络能力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PowerPoint 演示文稿</vt:lpstr>
      <vt:lpstr>问题</vt:lpstr>
      <vt:lpstr>注意力模型</vt:lpstr>
      <vt:lpstr>注意力打分函数s(x_n,q) </vt:lpstr>
      <vt:lpstr>一些常见的注意力</vt:lpstr>
      <vt:lpstr>注意力模型</vt:lpstr>
      <vt:lpstr>注意力模型</vt:lpstr>
      <vt:lpstr>注意力模型</vt:lpstr>
      <vt:lpstr>机器翻译</vt:lpstr>
      <vt:lpstr>机器翻译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PowerPoint 演示文稿</vt:lpstr>
      <vt:lpstr>自注意力模型</vt:lpstr>
      <vt:lpstr>自注意力模型</vt:lpstr>
      <vt:lpstr>自注意力示例</vt:lpstr>
      <vt:lpstr>QKV模式（Query-Key-Value）</vt:lpstr>
      <vt:lpstr>自注意力模型</vt:lpstr>
      <vt:lpstr>多头（multi-head）自注意力模型</vt:lpstr>
      <vt:lpstr>Transformer Encoder</vt:lpstr>
      <vt:lpstr>Transformer</vt:lpstr>
      <vt:lpstr>复杂度分析</vt:lpstr>
      <vt:lpstr>Transformer</vt:lpstr>
      <vt:lpstr>Transformer</vt:lpstr>
      <vt:lpstr>BERT</vt:lpstr>
      <vt:lpstr>PowerPoint 演示文稿</vt:lpstr>
      <vt:lpstr>大脑中的记忆</vt:lpstr>
      <vt:lpstr>不严格的类比</vt:lpstr>
      <vt:lpstr>记忆容量实验</vt:lpstr>
      <vt:lpstr>PowerPoint 演示文稿</vt:lpstr>
      <vt:lpstr>记忆网络（Memory Network）</vt:lpstr>
      <vt:lpstr>外部记忆</vt:lpstr>
      <vt:lpstr>记忆网络</vt:lpstr>
      <vt:lpstr>神经图灵机</vt:lpstr>
      <vt:lpstr>神经图灵机</vt:lpstr>
      <vt:lpstr>Differentiable neural computers (DeepMind)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wangjin</cp:lastModifiedBy>
  <cp:revision>3130</cp:revision>
  <cp:lastPrinted>2018-07-16T05:25:00Z</cp:lastPrinted>
  <dcterms:created xsi:type="dcterms:W3CDTF">2008-09-02T01:49:00Z</dcterms:created>
  <dcterms:modified xsi:type="dcterms:W3CDTF">2023-10-18T04:43:18Z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